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A3E523-BE7D-41EA-A075-24D45E9AD74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046338-EEB5-43EB-87AD-3E74A8EA66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87737"/>
            <a:ext cx="8208911" cy="17319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Общешкольная </a:t>
            </a:r>
            <a:br>
              <a:rPr lang="ru-RU" dirty="0" smtClean="0"/>
            </a:br>
            <a:r>
              <a:rPr lang="ru-RU" dirty="0" smtClean="0"/>
              <a:t>ученическая конференция </a:t>
            </a:r>
            <a:br>
              <a:rPr lang="ru-RU" dirty="0" smtClean="0"/>
            </a:br>
            <a:r>
              <a:rPr lang="ru-RU" dirty="0" smtClean="0"/>
              <a:t>«Мы – </a:t>
            </a:r>
            <a:r>
              <a:rPr lang="ru-RU" dirty="0" err="1" smtClean="0"/>
              <a:t>Медведевцы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ГБОУ СОШ № 463 им. Героя Советского Союза Д.Н. </a:t>
            </a:r>
            <a:r>
              <a:rPr lang="ru-RU" b="1" dirty="0" smtClean="0"/>
              <a:t>Медведева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82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 smtClean="0"/>
              <a:t>соблюдать данный устав;</a:t>
            </a:r>
            <a:endParaRPr lang="ru-RU" sz="3200" b="1" dirty="0"/>
          </a:p>
          <a:p>
            <a:pPr lvl="0"/>
            <a:r>
              <a:rPr lang="ru-RU" sz="3200" b="1" dirty="0"/>
              <a:t>соблюдать Правила внутреннего распорядка школы;</a:t>
            </a:r>
          </a:p>
          <a:p>
            <a:pPr lvl="0"/>
            <a:r>
              <a:rPr lang="ru-RU" sz="3200" b="1" dirty="0"/>
              <a:t>выполнять принятые на себя обязательства;</a:t>
            </a:r>
          </a:p>
          <a:p>
            <a:pPr lvl="0"/>
            <a:r>
              <a:rPr lang="ru-RU" sz="3200" b="1" dirty="0"/>
              <a:t>активно участвовать в делах объединения.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Члены детского объединения обязаны</a:t>
            </a:r>
          </a:p>
        </p:txBody>
      </p:sp>
    </p:spTree>
    <p:extLst>
      <p:ext uri="{BB962C8B-B14F-4D97-AF65-F5344CB8AC3E}">
        <p14:creationId xmlns:p14="http://schemas.microsoft.com/office/powerpoint/2010/main" val="312494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241299" y="1006083"/>
            <a:ext cx="8507164" cy="55912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1362963" y="1577583"/>
            <a:ext cx="6066672" cy="325602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Line 4"/>
          <p:cNvCxnSpPr>
            <a:cxnSpLocks noChangeShapeType="1"/>
          </p:cNvCxnSpPr>
          <p:nvPr/>
        </p:nvCxnSpPr>
        <p:spPr bwMode="auto">
          <a:xfrm>
            <a:off x="2097405" y="45059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Line 5"/>
          <p:cNvCxnSpPr>
            <a:cxnSpLocks noChangeShapeType="1"/>
          </p:cNvCxnSpPr>
          <p:nvPr/>
        </p:nvCxnSpPr>
        <p:spPr bwMode="auto">
          <a:xfrm>
            <a:off x="4745355" y="532511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Line 6"/>
          <p:cNvCxnSpPr>
            <a:cxnSpLocks noChangeShapeType="1"/>
          </p:cNvCxnSpPr>
          <p:nvPr/>
        </p:nvCxnSpPr>
        <p:spPr bwMode="auto">
          <a:xfrm>
            <a:off x="4288155" y="45059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283784" y="1229200"/>
            <a:ext cx="2422194" cy="76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Администрация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488323" y="1997075"/>
            <a:ext cx="2422800" cy="7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 algn="ctr" fontAlgn="base"/>
            <a:r>
              <a:rPr lang="ru-RU" sz="20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Педcовет</a:t>
            </a:r>
            <a:endParaRPr lang="ru-RU" sz="20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4396299" y="4627649"/>
            <a:ext cx="0" cy="11982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012160" y="1997075"/>
            <a:ext cx="2422800" cy="7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 algn="ctr" fontAlgn="base"/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Управляющий совет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6012160" y="3477449"/>
            <a:ext cx="2422800" cy="7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 algn="ctr" fontAlgn="base"/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Совет благотворителей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255748" y="5325109"/>
            <a:ext cx="6281102" cy="10016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Общешкольная ученическая конференция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462280" y="3418316"/>
            <a:ext cx="2422800" cy="7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 algn="ctr" fontAlgn="base"/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Внешние организации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184899" y="4244249"/>
            <a:ext cx="2422800" cy="7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200" b="1" kern="120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ДОО «Медведевцы»</a:t>
            </a:r>
            <a:endParaRPr lang="ru-RU" sz="1200">
              <a:effectLst/>
              <a:latin typeface="Times New Roman"/>
              <a:ea typeface="Times New Roman"/>
            </a:endParaRPr>
          </a:p>
        </p:txBody>
      </p: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188137" y="182245"/>
            <a:ext cx="8696263" cy="64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indent="356870" algn="ctr" eaLnBrk="0" fontAlgn="base" hangingPunct="0">
              <a:spcAft>
                <a:spcPts val="0"/>
              </a:spcAft>
            </a:pPr>
            <a:r>
              <a:rPr lang="ru-RU" sz="36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Структура школьного самоуправления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11061065" y="1997075"/>
            <a:ext cx="51689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173355" y="2778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240664" y="1066800"/>
            <a:ext cx="8723824" cy="53563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22" name="Line 2"/>
          <p:cNvCxnSpPr>
            <a:cxnSpLocks noChangeShapeType="1"/>
          </p:cNvCxnSpPr>
          <p:nvPr/>
        </p:nvCxnSpPr>
        <p:spPr bwMode="auto">
          <a:xfrm>
            <a:off x="2278380" y="35915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Line 3"/>
          <p:cNvCxnSpPr>
            <a:cxnSpLocks noChangeShapeType="1"/>
          </p:cNvCxnSpPr>
          <p:nvPr/>
        </p:nvCxnSpPr>
        <p:spPr bwMode="auto">
          <a:xfrm>
            <a:off x="3745230" y="35915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Line 4"/>
          <p:cNvCxnSpPr>
            <a:cxnSpLocks noChangeShapeType="1"/>
          </p:cNvCxnSpPr>
          <p:nvPr/>
        </p:nvCxnSpPr>
        <p:spPr bwMode="auto">
          <a:xfrm>
            <a:off x="2097405" y="45059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Line 5"/>
          <p:cNvCxnSpPr>
            <a:cxnSpLocks noChangeShapeType="1"/>
          </p:cNvCxnSpPr>
          <p:nvPr/>
        </p:nvCxnSpPr>
        <p:spPr bwMode="auto">
          <a:xfrm>
            <a:off x="4745355" y="532511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Line 6"/>
          <p:cNvCxnSpPr>
            <a:cxnSpLocks noChangeShapeType="1"/>
          </p:cNvCxnSpPr>
          <p:nvPr/>
        </p:nvCxnSpPr>
        <p:spPr bwMode="auto">
          <a:xfrm>
            <a:off x="4288155" y="45059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462280" y="182245"/>
            <a:ext cx="8154035" cy="64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indent="356870" algn="ctr" eaLnBrk="0" fontAlgn="base" hangingPunct="0">
              <a:spcAft>
                <a:spcPts val="0"/>
              </a:spcAft>
            </a:pPr>
            <a:r>
              <a:rPr lang="ru-RU" sz="3600" b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Направления деятельности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11061065" y="1997075"/>
            <a:ext cx="51689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96136" y="2202662"/>
            <a:ext cx="1440000" cy="11565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86130" y="7098665"/>
            <a:ext cx="93649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948298" y="2780928"/>
            <a:ext cx="2880000" cy="10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Группа актива Музея</a:t>
            </a:r>
            <a:endParaRPr lang="ru-RU" sz="16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152400" y="820579"/>
            <a:ext cx="110799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865355" y="2331720"/>
            <a:ext cx="1440000" cy="8092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2843648" y="2331720"/>
            <a:ext cx="901582" cy="299339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425355" y="2780928"/>
            <a:ext cx="2880000" cy="10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Группа СМИ</a:t>
            </a:r>
            <a:endParaRPr lang="ru-RU" sz="1600" b="1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02576" y="2331720"/>
            <a:ext cx="0" cy="17453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20072" y="2331720"/>
            <a:ext cx="1728192" cy="299339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1403648" y="4949332"/>
            <a:ext cx="2880000" cy="10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Художественно-эстетическая группа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«Твори!»</a:t>
            </a:r>
            <a:endParaRPr lang="ru-RU" sz="1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1403648" y="1551972"/>
            <a:ext cx="6341240" cy="10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3600" b="1" kern="1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ДОО «</a:t>
            </a:r>
            <a:r>
              <a:rPr lang="ru-RU" sz="3600" b="1" kern="1200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Медведевцы</a:t>
            </a:r>
            <a:r>
              <a:rPr lang="ru-RU" sz="3600" b="1" kern="1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3305355" y="3689333"/>
            <a:ext cx="2880000" cy="10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b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Группа социальных </a:t>
            </a:r>
            <a:r>
              <a:rPr lang="ru-RU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акций «Доброта»</a:t>
            </a:r>
            <a:endParaRPr lang="ru-RU" sz="1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4864888" y="4949332"/>
            <a:ext cx="2880000" cy="10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ru-RU" b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Группа </a:t>
            </a:r>
            <a:r>
              <a:rPr lang="ru-RU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физкультуры и спорта, ШСК «Лидер»</a:t>
            </a:r>
            <a:endParaRPr lang="ru-RU" sz="14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419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>
          <a:xfrm>
            <a:off x="386289" y="1106405"/>
            <a:ext cx="8430200" cy="5460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22" name="Line 2"/>
          <p:cNvCxnSpPr>
            <a:cxnSpLocks noChangeShapeType="1"/>
          </p:cNvCxnSpPr>
          <p:nvPr/>
        </p:nvCxnSpPr>
        <p:spPr bwMode="auto">
          <a:xfrm>
            <a:off x="2278380" y="35915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Line 3"/>
          <p:cNvCxnSpPr>
            <a:cxnSpLocks noChangeShapeType="1"/>
          </p:cNvCxnSpPr>
          <p:nvPr/>
        </p:nvCxnSpPr>
        <p:spPr bwMode="auto">
          <a:xfrm>
            <a:off x="3745230" y="35915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Line 4"/>
          <p:cNvCxnSpPr>
            <a:cxnSpLocks noChangeShapeType="1"/>
          </p:cNvCxnSpPr>
          <p:nvPr/>
        </p:nvCxnSpPr>
        <p:spPr bwMode="auto">
          <a:xfrm>
            <a:off x="2097405" y="45059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Line 5"/>
          <p:cNvCxnSpPr>
            <a:cxnSpLocks noChangeShapeType="1"/>
          </p:cNvCxnSpPr>
          <p:nvPr/>
        </p:nvCxnSpPr>
        <p:spPr bwMode="auto">
          <a:xfrm>
            <a:off x="4745355" y="532511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Line 6"/>
          <p:cNvCxnSpPr>
            <a:cxnSpLocks noChangeShapeType="1"/>
          </p:cNvCxnSpPr>
          <p:nvPr/>
        </p:nvCxnSpPr>
        <p:spPr bwMode="auto">
          <a:xfrm>
            <a:off x="4288155" y="450596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152399" y="172244"/>
            <a:ext cx="8740081" cy="64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indent="356870" algn="ctr" eaLnBrk="0" fontAlgn="base" hangingPunct="0">
              <a:spcAft>
                <a:spcPts val="0"/>
              </a:spcAft>
            </a:pPr>
            <a:r>
              <a:rPr lang="ru-RU" sz="3600" b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Формы работы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11061065" y="1997075"/>
            <a:ext cx="51689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152400" y="820579"/>
            <a:ext cx="110799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</p:txBody>
      </p:sp>
      <p:grpSp>
        <p:nvGrpSpPr>
          <p:cNvPr id="17" name="Группа 16"/>
          <p:cNvGrpSpPr/>
          <p:nvPr/>
        </p:nvGrpSpPr>
        <p:grpSpPr>
          <a:xfrm rot="5400000">
            <a:off x="2132986" y="-90132"/>
            <a:ext cx="4972867" cy="7826044"/>
            <a:chOff x="896798" y="1235052"/>
            <a:chExt cx="7632611" cy="4064000"/>
          </a:xfrm>
          <a:solidFill>
            <a:srgbClr val="CCFFFF"/>
          </a:solidFill>
          <a:scene3d>
            <a:camera prst="isometricOffAxis2Left"/>
            <a:lightRig rig="threePt" dir="t"/>
          </a:scene3d>
        </p:grpSpPr>
        <p:sp>
          <p:nvSpPr>
            <p:cNvPr id="18" name="Полилиния 17"/>
            <p:cNvSpPr/>
            <p:nvPr/>
          </p:nvSpPr>
          <p:spPr>
            <a:xfrm rot="21600000">
              <a:off x="896798" y="1235052"/>
              <a:ext cx="1197272" cy="40640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vert270" wrap="square" lIns="228600" tIns="812800" rIns="228600" bIns="81280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Фестивали</a:t>
              </a:r>
              <a:endParaRPr lang="ru-RU" sz="3600" b="1" kern="12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 rot="21600000">
              <a:off x="2183866" y="1235052"/>
              <a:ext cx="1197273" cy="40640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vert270" wrap="square" lIns="228600" tIns="812800" rIns="228601" bIns="81280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Слеты</a:t>
              </a:r>
              <a:endParaRPr lang="ru-RU" sz="3600" b="1" kern="12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 rot="21600000">
              <a:off x="3470933" y="1235052"/>
              <a:ext cx="1197272" cy="40640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vert270" wrap="square" lIns="228600" tIns="812800" rIns="228600" bIns="81280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КТД</a:t>
              </a:r>
              <a:endParaRPr lang="ru-RU" sz="3600" b="1" kern="12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 rot="21600000">
              <a:off x="4758001" y="1235052"/>
              <a:ext cx="1197272" cy="40640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vert270" wrap="square" lIns="228600" tIns="812800" rIns="228600" bIns="81280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Проекты</a:t>
              </a:r>
              <a:endParaRPr lang="ru-RU" sz="3600" b="1" kern="12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 rot="21600000">
              <a:off x="6045069" y="1235052"/>
              <a:ext cx="1197272" cy="40640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vert270" wrap="square" lIns="228600" tIns="812800" rIns="228600" bIns="81280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Акции </a:t>
              </a:r>
              <a:endParaRPr lang="ru-RU" sz="3600" b="1" kern="12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8" name="Полилиния 27">
              <a:hlinkClick r:id="rId2" action="ppaction://hlinksldjump"/>
            </p:cNvPr>
            <p:cNvSpPr/>
            <p:nvPr/>
          </p:nvSpPr>
          <p:spPr>
            <a:xfrm rot="21600000">
              <a:off x="7332137" y="1235052"/>
              <a:ext cx="1197272" cy="40640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vert270" wrap="square" lIns="228600" tIns="812800" rIns="228600" bIns="81280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…</a:t>
              </a:r>
              <a:r>
                <a:rPr lang="ru-RU" sz="47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endParaRPr lang="ru-RU" sz="4700" kern="12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41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712967" cy="413732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Утвердить Устав ДОО «</a:t>
            </a:r>
            <a:r>
              <a:rPr lang="ru-RU" sz="3600" b="1" dirty="0" err="1" smtClean="0"/>
              <a:t>Медведевцы</a:t>
            </a:r>
            <a:r>
              <a:rPr lang="ru-RU" sz="3600" b="1" dirty="0" smtClean="0"/>
              <a:t>»</a:t>
            </a:r>
          </a:p>
          <a:p>
            <a:r>
              <a:rPr lang="ru-RU" sz="3600" b="1" dirty="0" smtClean="0"/>
              <a:t> Утвердить состав Совета школьного самоуправления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Совету принять решение о проведении мероприятий во второй половине 2013-2014 учебного года.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Резолюция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0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50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Общешкольное детское общественное объединение «</a:t>
            </a:r>
            <a:r>
              <a:rPr lang="ru-RU" dirty="0" err="1" smtClean="0"/>
              <a:t>Медведевцы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ГБОУ СОШ № 463 им. Героя Советского Союза Д.Н. </a:t>
            </a:r>
            <a:r>
              <a:rPr lang="ru-RU" b="1" dirty="0" smtClean="0"/>
              <a:t>Медведева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216024" cy="21602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2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2800" dirty="0" smtClean="0"/>
              <a:t>общественное </a:t>
            </a:r>
            <a:r>
              <a:rPr lang="ru-RU" sz="2800" dirty="0"/>
              <a:t>добровольное самоуправляемое объединение учащихся ГБОУ СОШ № 463, созданное с целью сохранения и расширения традиций школы, развития детского самоуправления и  становления воспитательной системы через формирование единого общешкольного коллектива.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Медведевцы</a:t>
            </a:r>
            <a:r>
              <a:rPr lang="ru-RU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66889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Устав школы</a:t>
            </a:r>
          </a:p>
          <a:p>
            <a:r>
              <a:rPr lang="ru-RU" dirty="0" smtClean="0"/>
              <a:t>Приказ </a:t>
            </a:r>
            <a:r>
              <a:rPr lang="ru-RU" dirty="0"/>
              <a:t>о создании ДОО «</a:t>
            </a:r>
            <a:r>
              <a:rPr lang="ru-RU" dirty="0" err="1"/>
              <a:t>Медведевцы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Протокол </a:t>
            </a:r>
            <a:r>
              <a:rPr lang="ru-RU" dirty="0"/>
              <a:t>школьной конференции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Регламентирующие документы</a:t>
            </a:r>
            <a:endParaRPr lang="ru-RU" dirty="0"/>
          </a:p>
        </p:txBody>
      </p:sp>
      <p:pic>
        <p:nvPicPr>
          <p:cNvPr id="1026" name="Picture 2" descr="http://edelvaice.com/myimages/papka/knigi_knig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4" r="50000"/>
          <a:stretch/>
        </p:blipFill>
        <p:spPr bwMode="auto">
          <a:xfrm>
            <a:off x="3203848" y="3861048"/>
            <a:ext cx="2952328" cy="263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6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7745505" cy="3877815"/>
          </a:xfrm>
        </p:spPr>
        <p:txBody>
          <a:bodyPr>
            <a:noAutofit/>
          </a:bodyPr>
          <a:lstStyle/>
          <a:p>
            <a:pPr lvl="1"/>
            <a:r>
              <a:rPr lang="ru-RU" sz="3600" b="1" dirty="0" smtClean="0"/>
              <a:t> Свободного </a:t>
            </a:r>
            <a:r>
              <a:rPr lang="ru-RU" sz="3600" b="1" dirty="0"/>
              <a:t>выбора </a:t>
            </a:r>
            <a:endParaRPr lang="ru-RU" sz="3600" b="1" dirty="0" smtClean="0"/>
          </a:p>
          <a:p>
            <a:pPr lvl="1"/>
            <a:r>
              <a:rPr lang="ru-RU" sz="3600" b="1" dirty="0" smtClean="0"/>
              <a:t> Самоуправления</a:t>
            </a:r>
            <a:endParaRPr lang="ru-RU" sz="3600" b="1" dirty="0"/>
          </a:p>
          <a:p>
            <a:pPr lvl="1"/>
            <a:r>
              <a:rPr lang="ru-RU" sz="3600" b="1" dirty="0" smtClean="0"/>
              <a:t> Преемственности</a:t>
            </a:r>
            <a:endParaRPr lang="ru-RU" sz="3600" b="1" dirty="0"/>
          </a:p>
          <a:p>
            <a:pPr lvl="1"/>
            <a:r>
              <a:rPr lang="ru-RU" sz="3600" b="1" dirty="0" smtClean="0"/>
              <a:t> Гласности</a:t>
            </a:r>
            <a:endParaRPr lang="ru-RU" sz="3600" b="1" dirty="0"/>
          </a:p>
          <a:p>
            <a:pPr lvl="1"/>
            <a:r>
              <a:rPr lang="ru-RU" sz="3600" b="1" dirty="0" smtClean="0"/>
              <a:t> Ответственности </a:t>
            </a:r>
            <a:endParaRPr lang="ru-RU" sz="3600" b="1" dirty="0"/>
          </a:p>
          <a:p>
            <a:pPr lvl="1"/>
            <a:r>
              <a:rPr lang="ru-RU" sz="3600" b="1" dirty="0" smtClean="0"/>
              <a:t> Сотрудничества</a:t>
            </a:r>
            <a:endParaRPr lang="ru-RU" sz="3600" b="1" dirty="0"/>
          </a:p>
          <a:p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работы ДОО «</a:t>
            </a:r>
            <a:r>
              <a:rPr lang="ru-RU" dirty="0" err="1" smtClean="0"/>
              <a:t>Медведевцы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36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7473153" cy="3877815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3600" dirty="0" smtClean="0"/>
              <a:t>сохранение </a:t>
            </a:r>
            <a:r>
              <a:rPr lang="ru-RU" sz="3600" dirty="0"/>
              <a:t>и расширение школьных традиций, развитие детского самоуправления и становление воспитательной системы через формирование единого общешкольного коллектива. </a:t>
            </a:r>
          </a:p>
          <a:p>
            <a:pPr algn="just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8203990" cy="1054250"/>
          </a:xfrm>
        </p:spPr>
        <p:txBody>
          <a:bodyPr/>
          <a:lstStyle/>
          <a:p>
            <a:r>
              <a:rPr lang="ru-RU" dirty="0"/>
              <a:t>Цель ДОО «</a:t>
            </a:r>
            <a:r>
              <a:rPr lang="ru-RU" dirty="0" err="1"/>
              <a:t>Медведевцы</a:t>
            </a:r>
            <a:r>
              <a:rPr lang="ru-RU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1755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248347"/>
            <a:ext cx="8496944" cy="3877815"/>
          </a:xfrm>
        </p:spPr>
        <p:txBody>
          <a:bodyPr>
            <a:noAutofit/>
          </a:bodyPr>
          <a:lstStyle/>
          <a:p>
            <a:pPr lvl="1"/>
            <a:r>
              <a:rPr lang="ru-RU" sz="2400" dirty="0" smtClean="0"/>
              <a:t>приобщение </a:t>
            </a:r>
            <a:r>
              <a:rPr lang="ru-RU" sz="2400" dirty="0"/>
              <a:t>учащихся к организации школьной жизни;</a:t>
            </a:r>
          </a:p>
          <a:p>
            <a:pPr lvl="1"/>
            <a:r>
              <a:rPr lang="ru-RU" sz="2400" dirty="0"/>
              <a:t>организация взаимодействия учащихся из разных классов и параллелей;</a:t>
            </a:r>
          </a:p>
          <a:p>
            <a:pPr lvl="1"/>
            <a:r>
              <a:rPr lang="ru-RU" sz="2400" dirty="0"/>
              <a:t>выявление способностей и интересов учащихся, в том числе их лидерских качеств, поддержка ученических инициатив;</a:t>
            </a:r>
          </a:p>
          <a:p>
            <a:pPr lvl="1"/>
            <a:r>
              <a:rPr lang="ru-RU" sz="2400" dirty="0"/>
              <a:t>создание условий для реализации творческого потенциала обучающихся;</a:t>
            </a:r>
          </a:p>
          <a:p>
            <a:pPr lvl="1"/>
            <a:r>
              <a:rPr lang="ru-RU" sz="2400" dirty="0"/>
              <a:t>информирование учащихся о школьных и внешкольных мероприятиях.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99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dirty="0" smtClean="0"/>
              <a:t>Членами </a:t>
            </a:r>
            <a:r>
              <a:rPr lang="ru-RU" dirty="0"/>
              <a:t>ДОО «</a:t>
            </a:r>
            <a:r>
              <a:rPr lang="ru-RU" dirty="0" err="1"/>
              <a:t>Медведевцы</a:t>
            </a:r>
            <a:r>
              <a:rPr lang="ru-RU" dirty="0"/>
              <a:t>» могут стать учащиеся ГБОУ СОШ № 463, достигшие 8 лет, выполняющие правила школьной жизни и проявляющие интерес к организации жизни школы.</a:t>
            </a:r>
          </a:p>
          <a:p>
            <a:pPr lvl="0" algn="just"/>
            <a:r>
              <a:rPr lang="ru-RU" dirty="0" smtClean="0"/>
              <a:t>ДОО </a:t>
            </a:r>
            <a:r>
              <a:rPr lang="ru-RU" dirty="0"/>
              <a:t>работает совместно с управляющим советом школы, администрацией, педагогическим советом и внешними организациями.</a:t>
            </a:r>
          </a:p>
          <a:p>
            <a:pPr lvl="0" algn="just"/>
            <a:r>
              <a:rPr lang="ru-RU" dirty="0"/>
              <a:t>Для вступления в детское объединение необходимо устно изъявить желание о вступлении в ДОО, обратиться к совету. Для выхода из состава необходимо  сообщить о своем решении.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61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b="1" dirty="0" smtClean="0"/>
              <a:t>на </a:t>
            </a:r>
            <a:r>
              <a:rPr lang="ru-RU" b="1" dirty="0"/>
              <a:t>участие в мероприятиях по выбранным направлениям; </a:t>
            </a:r>
          </a:p>
          <a:p>
            <a:pPr lvl="0" algn="just"/>
            <a:r>
              <a:rPr lang="ru-RU" b="1" dirty="0"/>
              <a:t>на проявление творческой инициативы;</a:t>
            </a:r>
          </a:p>
          <a:p>
            <a:pPr lvl="0" algn="just"/>
            <a:r>
              <a:rPr lang="ru-RU" b="1" dirty="0"/>
              <a:t>на открытое высказывание своего мнения и отстаивание его до принятия решения;</a:t>
            </a:r>
          </a:p>
          <a:p>
            <a:pPr lvl="0" algn="just"/>
            <a:r>
              <a:rPr lang="ru-RU" b="1" dirty="0"/>
              <a:t>на участие в разработке планов работы объединения; </a:t>
            </a:r>
          </a:p>
          <a:p>
            <a:pPr lvl="0" algn="just"/>
            <a:r>
              <a:rPr lang="ru-RU" b="1" dirty="0"/>
              <a:t>на представление и защиту своих прав, законных интересов со стороны объединения. </a:t>
            </a:r>
          </a:p>
          <a:p>
            <a:pPr algn="just"/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Члены детского объединения имеют право</a:t>
            </a:r>
          </a:p>
        </p:txBody>
      </p:sp>
    </p:spTree>
    <p:extLst>
      <p:ext uri="{BB962C8B-B14F-4D97-AF65-F5344CB8AC3E}">
        <p14:creationId xmlns:p14="http://schemas.microsoft.com/office/powerpoint/2010/main" val="100750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1147</TotalTime>
  <Words>413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Общешкольная  ученическая конференция  «Мы – Медведевцы»</vt:lpstr>
      <vt:lpstr>Общешкольное детское общественное объединение «Медведевцы»</vt:lpstr>
      <vt:lpstr>«Медведевцы» </vt:lpstr>
      <vt:lpstr>Регламентирующие документы</vt:lpstr>
      <vt:lpstr>Принципы работы ДОО «Медведевцы»</vt:lpstr>
      <vt:lpstr>Цель ДОО «Медведевцы» </vt:lpstr>
      <vt:lpstr>Задачи</vt:lpstr>
      <vt:lpstr>Презентация PowerPoint</vt:lpstr>
      <vt:lpstr>Члены детского объединения имеют право</vt:lpstr>
      <vt:lpstr>Члены детского объединения обязаны</vt:lpstr>
      <vt:lpstr>Презентация PowerPoint</vt:lpstr>
      <vt:lpstr>Презентация PowerPoint</vt:lpstr>
      <vt:lpstr>Презентация PowerPoint</vt:lpstr>
      <vt:lpstr>Резолюция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Общешкольное детское общественное объединение «Медведевцы»</dc:title>
  <dc:creator>Lilia</dc:creator>
  <cp:lastModifiedBy>Lilia</cp:lastModifiedBy>
  <cp:revision>23</cp:revision>
  <dcterms:created xsi:type="dcterms:W3CDTF">2014-02-10T12:47:08Z</dcterms:created>
  <dcterms:modified xsi:type="dcterms:W3CDTF">2014-02-19T09:42:01Z</dcterms:modified>
</cp:coreProperties>
</file>